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10"/>
  </p:handoutMasterIdLst>
  <p:sldIdLst>
    <p:sldId id="256" r:id="rId6"/>
    <p:sldId id="267" r:id="rId7"/>
    <p:sldId id="266" r:id="rId8"/>
    <p:sldId id="272"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72"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028BA5A3-1381-4C0D-9D81-1163DAA9EB99}" type="datetimeFigureOut">
              <a:rPr lang="en-US" smtClean="0"/>
              <a:t>6/30/2021</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97D7BBE5-F40A-456D-93BC-D8D6E91B94CE}" type="slidenum">
              <a:rPr lang="en-US" smtClean="0"/>
              <a:t>‹#›</a:t>
            </a:fld>
            <a:endParaRPr lang="en-US"/>
          </a:p>
        </p:txBody>
      </p:sp>
    </p:spTree>
    <p:extLst>
      <p:ext uri="{BB962C8B-B14F-4D97-AF65-F5344CB8AC3E}">
        <p14:creationId xmlns:p14="http://schemas.microsoft.com/office/powerpoint/2010/main" val="16159754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42C88A-E03D-47CD-83C6-E30E657EB8F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361921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2C88A-E03D-47CD-83C6-E30E657EB8F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200244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2C88A-E03D-47CD-83C6-E30E657EB8F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33237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42C88A-E03D-47CD-83C6-E30E657EB8F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128572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42C88A-E03D-47CD-83C6-E30E657EB8FB}" type="datetimeFigureOut">
              <a:rPr lang="en-US" smtClean="0"/>
              <a:t>6/30/2021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1143170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42C88A-E03D-47CD-83C6-E30E657EB8F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936317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42C88A-E03D-47CD-83C6-E30E657EB8FB}" type="datetimeFigureOut">
              <a:rPr lang="en-US" smtClean="0"/>
              <a:t>6/30/2021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1855326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42C88A-E03D-47CD-83C6-E30E657EB8FB}" type="datetimeFigureOut">
              <a:rPr lang="en-US" smtClean="0"/>
              <a:t>6/30/2021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3327792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2C88A-E03D-47CD-83C6-E30E657EB8FB}" type="datetimeFigureOut">
              <a:rPr lang="en-US" smtClean="0"/>
              <a:t>6/30/2021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304597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42C88A-E03D-47CD-83C6-E30E657EB8F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1428346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42C88A-E03D-47CD-83C6-E30E657EB8FB}" type="datetimeFigureOut">
              <a:rPr lang="en-US" smtClean="0"/>
              <a:t>6/30/2021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1FAE57-F16B-42D6-BCDE-8C397AB373CF}" type="slidenum">
              <a:rPr lang="en-US" smtClean="0"/>
              <a:t>‹#›</a:t>
            </a:fld>
            <a:endParaRPr lang="en-US"/>
          </a:p>
        </p:txBody>
      </p:sp>
    </p:spTree>
    <p:extLst>
      <p:ext uri="{BB962C8B-B14F-4D97-AF65-F5344CB8AC3E}">
        <p14:creationId xmlns:p14="http://schemas.microsoft.com/office/powerpoint/2010/main" val="285541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2C88A-E03D-47CD-83C6-E30E657EB8FB}" type="datetimeFigureOut">
              <a:rPr lang="en-US" smtClean="0"/>
              <a:t>6/30/2021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FAE57-F16B-42D6-BCDE-8C397AB373CF}" type="slidenum">
              <a:rPr lang="en-US" smtClean="0"/>
              <a:t>‹#›</a:t>
            </a:fld>
            <a:endParaRPr lang="en-US"/>
          </a:p>
        </p:txBody>
      </p:sp>
    </p:spTree>
    <p:extLst>
      <p:ext uri="{BB962C8B-B14F-4D97-AF65-F5344CB8AC3E}">
        <p14:creationId xmlns:p14="http://schemas.microsoft.com/office/powerpoint/2010/main" val="2775665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spires.nasaprs.com/external/solicitations/summary!init.do?solId=78D66990C241F2F95A15BC02AD87C40D&amp;stack=redirect" TargetMode="Externa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92595"/>
            <a:ext cx="9144000" cy="2387600"/>
          </a:xfrm>
        </p:spPr>
        <p:txBody>
          <a:bodyPr>
            <a:normAutofit/>
          </a:bodyPr>
          <a:lstStyle/>
          <a:p>
            <a:pPr algn="l"/>
            <a:r>
              <a:rPr lang="en-US" dirty="0"/>
              <a:t>June 30, 2021</a:t>
            </a:r>
            <a:br>
              <a:rPr lang="en-US" dirty="0"/>
            </a:br>
            <a:r>
              <a:rPr lang="en-US" dirty="0"/>
              <a:t>Work Group Update</a:t>
            </a:r>
          </a:p>
        </p:txBody>
      </p:sp>
      <p:sp>
        <p:nvSpPr>
          <p:cNvPr id="3" name="Subtitle 2"/>
          <p:cNvSpPr>
            <a:spLocks noGrp="1"/>
          </p:cNvSpPr>
          <p:nvPr>
            <p:ph type="subTitle" idx="1"/>
          </p:nvPr>
        </p:nvSpPr>
        <p:spPr>
          <a:xfrm>
            <a:off x="1607890" y="3593648"/>
            <a:ext cx="9144000" cy="3035751"/>
          </a:xfrm>
        </p:spPr>
        <p:txBody>
          <a:bodyPr>
            <a:normAutofit/>
          </a:bodyPr>
          <a:lstStyle/>
          <a:p>
            <a:pPr algn="l"/>
            <a:r>
              <a:rPr lang="en-US" dirty="0"/>
              <a:t>FSWG slide 2</a:t>
            </a:r>
          </a:p>
          <a:p>
            <a:pPr algn="l"/>
            <a:r>
              <a:rPr lang="en-US" dirty="0"/>
              <a:t>OGWG slide 3</a:t>
            </a:r>
          </a:p>
          <a:p>
            <a:pPr algn="l"/>
            <a:r>
              <a:rPr lang="en-US" dirty="0"/>
              <a:t>RTOWG slides 4-5</a:t>
            </a:r>
          </a:p>
          <a:p>
            <a:pPr algn="l"/>
            <a:r>
              <a:rPr lang="en-US" dirty="0"/>
              <a:t>TDWG slide 6</a:t>
            </a:r>
          </a:p>
          <a:p>
            <a:pPr algn="l"/>
            <a:r>
              <a:rPr lang="en-US" dirty="0"/>
              <a:t>RHPWG slide 7</a:t>
            </a:r>
          </a:p>
          <a:p>
            <a:pPr algn="l"/>
            <a:r>
              <a:rPr lang="en-US" dirty="0"/>
              <a:t>WESTAR/WRAP slide 8</a:t>
            </a:r>
          </a:p>
        </p:txBody>
      </p:sp>
    </p:spTree>
    <p:extLst>
      <p:ext uri="{BB962C8B-B14F-4D97-AF65-F5344CB8AC3E}">
        <p14:creationId xmlns:p14="http://schemas.microsoft.com/office/powerpoint/2010/main" val="3043225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Oil &amp; Gas Work Group Progress Update</a:t>
            </a:r>
            <a:br>
              <a:rPr lang="en-US" dirty="0"/>
            </a:br>
            <a:r>
              <a:rPr lang="en-US" sz="2400" dirty="0"/>
              <a:t>12/1/2020 Board Approved Work Topics</a:t>
            </a:r>
          </a:p>
        </p:txBody>
      </p:sp>
      <p:sp>
        <p:nvSpPr>
          <p:cNvPr id="4" name="Content Placeholder 3"/>
          <p:cNvSpPr>
            <a:spLocks noGrp="1"/>
          </p:cNvSpPr>
          <p:nvPr>
            <p:ph sz="half" idx="2"/>
          </p:nvPr>
        </p:nvSpPr>
        <p:spPr>
          <a:xfrm>
            <a:off x="4194810" y="1690688"/>
            <a:ext cx="7749540" cy="5533072"/>
          </a:xfrm>
        </p:spPr>
        <p:txBody>
          <a:bodyPr>
            <a:normAutofit fontScale="92500" lnSpcReduction="20000"/>
          </a:bodyPr>
          <a:lstStyle/>
          <a:p>
            <a:r>
              <a:rPr lang="en-US" dirty="0"/>
              <a:t>June 2021</a:t>
            </a:r>
          </a:p>
          <a:p>
            <a:pPr lvl="1"/>
            <a:r>
              <a:rPr lang="en-US" sz="2200" dirty="0"/>
              <a:t>Mid- June – Co-chairs met with Darla Potter and Tom Moore to discuss our board approved Project/Tasks.</a:t>
            </a:r>
          </a:p>
          <a:p>
            <a:pPr marL="457200" lvl="1" indent="0">
              <a:buNone/>
            </a:pPr>
            <a:endParaRPr lang="en-US" sz="2200" dirty="0"/>
          </a:p>
          <a:p>
            <a:pPr lvl="1"/>
            <a:r>
              <a:rPr lang="en-US" sz="2200" dirty="0"/>
              <a:t>Co-chairs decided to regroup and reevaluate the work group scope and project/tasks approved by the board to ensure that we are being responsive to the needs of WRAP O&amp;G states, and optimizing use of resources.</a:t>
            </a:r>
          </a:p>
          <a:p>
            <a:pPr marL="457200" lvl="1" indent="0">
              <a:buNone/>
            </a:pPr>
            <a:endParaRPr lang="en-US" sz="2200" dirty="0"/>
          </a:p>
          <a:p>
            <a:pPr lvl="1"/>
            <a:r>
              <a:rPr lang="en-US" sz="2200" dirty="0"/>
              <a:t>Early July and late July (</a:t>
            </a:r>
            <a:r>
              <a:rPr lang="en-US" sz="2200" i="1" dirty="0"/>
              <a:t>to be scheduled</a:t>
            </a:r>
            <a:r>
              <a:rPr lang="en-US" sz="2200" dirty="0"/>
              <a:t>): limited state-only meetings with inventory staff to discuss oil and gas inventories, and needs for regional EI and modeling platforms, considering possibly focusing on 2020 or other future years, rather than 2017; and consider current needs.</a:t>
            </a:r>
          </a:p>
          <a:p>
            <a:pPr marL="457200" lvl="1" indent="0">
              <a:buNone/>
            </a:pPr>
            <a:endParaRPr lang="en-US" sz="2200" dirty="0"/>
          </a:p>
          <a:p>
            <a:pPr lvl="1"/>
            <a:r>
              <a:rPr lang="en-US" sz="2200" b="1" dirty="0"/>
              <a:t>August 3</a:t>
            </a:r>
            <a:r>
              <a:rPr lang="en-US" sz="2200" b="1" baseline="30000" dirty="0"/>
              <a:t>rd </a:t>
            </a:r>
            <a:r>
              <a:rPr lang="en-US" sz="2200" b="1" dirty="0"/>
              <a:t>-2:00 p.m. – 3:30 - p.m. </a:t>
            </a:r>
            <a:r>
              <a:rPr lang="en-US" sz="2200" dirty="0"/>
              <a:t>(note new time) full OGWG call</a:t>
            </a:r>
          </a:p>
          <a:p>
            <a:pPr lvl="2"/>
            <a:r>
              <a:rPr lang="en-US" sz="2200" dirty="0"/>
              <a:t>Create transparency and report back on State specific O&amp;G planning needs discussed for feedback</a:t>
            </a:r>
          </a:p>
          <a:p>
            <a:pPr lvl="2"/>
            <a:r>
              <a:rPr lang="en-US" sz="2200" dirty="0"/>
              <a:t>Discuss ideas for a path forward and project/task revision or reorganization.</a:t>
            </a:r>
          </a:p>
        </p:txBody>
      </p:sp>
      <p:grpSp>
        <p:nvGrpSpPr>
          <p:cNvPr id="5" name="Group 4"/>
          <p:cNvGrpSpPr/>
          <p:nvPr/>
        </p:nvGrpSpPr>
        <p:grpSpPr>
          <a:xfrm>
            <a:off x="417847" y="1560036"/>
            <a:ext cx="3925553" cy="2664142"/>
            <a:chOff x="770189" y="1825625"/>
            <a:chExt cx="4572001" cy="2602800"/>
          </a:xfrm>
        </p:grpSpPr>
        <p:pic>
          <p:nvPicPr>
            <p:cNvPr id="7" name="Picture 6"/>
            <p:cNvPicPr>
              <a:picLocks noChangeAspect="1"/>
            </p:cNvPicPr>
            <p:nvPr/>
          </p:nvPicPr>
          <p:blipFill rotWithShape="1">
            <a:blip r:embed="rId2"/>
            <a:srcRect b="87659"/>
            <a:stretch/>
          </p:blipFill>
          <p:spPr>
            <a:xfrm>
              <a:off x="770190" y="1825625"/>
              <a:ext cx="4572000" cy="432943"/>
            </a:xfrm>
            <a:prstGeom prst="rect">
              <a:avLst/>
            </a:prstGeom>
          </p:spPr>
        </p:pic>
        <p:pic>
          <p:nvPicPr>
            <p:cNvPr id="3" name="Picture 2"/>
            <p:cNvPicPr>
              <a:picLocks noChangeAspect="1"/>
            </p:cNvPicPr>
            <p:nvPr/>
          </p:nvPicPr>
          <p:blipFill>
            <a:blip r:embed="rId3"/>
            <a:stretch>
              <a:fillRect/>
            </a:stretch>
          </p:blipFill>
          <p:spPr>
            <a:xfrm>
              <a:off x="770189" y="2223897"/>
              <a:ext cx="4572000" cy="2204528"/>
            </a:xfrm>
            <a:prstGeom prst="rect">
              <a:avLst/>
            </a:prstGeom>
          </p:spPr>
        </p:pic>
      </p:grpSp>
    </p:spTree>
    <p:extLst>
      <p:ext uri="{BB962C8B-B14F-4D97-AF65-F5344CB8AC3E}">
        <p14:creationId xmlns:p14="http://schemas.microsoft.com/office/powerpoint/2010/main" val="209411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Fire &amp; Smoke Work Group Progress Update</a:t>
            </a:r>
            <a:br>
              <a:rPr lang="en-US" dirty="0"/>
            </a:br>
            <a:r>
              <a:rPr lang="en-US" sz="2400" dirty="0"/>
              <a:t>12/1/2020 Board Approved Work Topics</a:t>
            </a:r>
          </a:p>
        </p:txBody>
      </p:sp>
      <p:sp>
        <p:nvSpPr>
          <p:cNvPr id="4" name="Content Placeholder 3"/>
          <p:cNvSpPr>
            <a:spLocks noGrp="1"/>
          </p:cNvSpPr>
          <p:nvPr>
            <p:ph sz="half" idx="2"/>
          </p:nvPr>
        </p:nvSpPr>
        <p:spPr>
          <a:xfrm>
            <a:off x="5342190" y="1825624"/>
            <a:ext cx="6224970" cy="4803775"/>
          </a:xfrm>
        </p:spPr>
        <p:txBody>
          <a:bodyPr>
            <a:normAutofit fontScale="62500" lnSpcReduction="20000"/>
          </a:bodyPr>
          <a:lstStyle/>
          <a:p>
            <a:r>
              <a:rPr lang="en-US" dirty="0"/>
              <a:t>June 2021</a:t>
            </a:r>
          </a:p>
          <a:p>
            <a:pPr marL="287020" lvl="1" indent="0">
              <a:lnSpc>
                <a:spcPct val="170000"/>
              </a:lnSpc>
              <a:buNone/>
            </a:pPr>
            <a:r>
              <a:rPr lang="en-US" dirty="0"/>
              <a:t>1), 2) </a:t>
            </a:r>
            <a:r>
              <a:rPr lang="en-US" dirty="0">
                <a:sym typeface="Wingdings" panose="05000000000000000000" pitchFamily="2" charset="2"/>
              </a:rPr>
              <a:t></a:t>
            </a:r>
            <a:r>
              <a:rPr lang="en-US" dirty="0"/>
              <a:t> SMP Mapping Tool Team:</a:t>
            </a:r>
            <a:endParaRPr lang="en-US" dirty="0">
              <a:cs typeface="Calibri" panose="020F0502020204030204"/>
            </a:endParaRPr>
          </a:p>
          <a:p>
            <a:pPr lvl="1">
              <a:lnSpc>
                <a:spcPct val="170000"/>
              </a:lnSpc>
            </a:pPr>
            <a:r>
              <a:rPr lang="en-US" dirty="0"/>
              <a:t>On hold for a month of two until RH SIP work done</a:t>
            </a:r>
          </a:p>
          <a:p>
            <a:pPr marL="287020" lvl="1" indent="0">
              <a:lnSpc>
                <a:spcPct val="170000"/>
              </a:lnSpc>
              <a:buNone/>
            </a:pPr>
            <a:r>
              <a:rPr lang="en-US" dirty="0"/>
              <a:t>3) </a:t>
            </a:r>
            <a:r>
              <a:rPr lang="en-US" dirty="0">
                <a:sym typeface="Wingdings" panose="05000000000000000000" pitchFamily="2" charset="2"/>
              </a:rPr>
              <a:t> </a:t>
            </a:r>
            <a:r>
              <a:rPr lang="en-US" dirty="0"/>
              <a:t>Exceptional Events Support Team: </a:t>
            </a:r>
            <a:endParaRPr lang="en-US" dirty="0">
              <a:cs typeface="Calibri" panose="020F0502020204030204"/>
            </a:endParaRPr>
          </a:p>
          <a:p>
            <a:pPr lvl="1">
              <a:lnSpc>
                <a:spcPct val="100000"/>
              </a:lnSpc>
            </a:pPr>
            <a:r>
              <a:rPr lang="en-US" dirty="0"/>
              <a:t>Updating EE Data Resources List - drafted update, under review</a:t>
            </a:r>
            <a:endParaRPr lang="en-US" dirty="0">
              <a:cs typeface="Calibri"/>
            </a:endParaRPr>
          </a:p>
          <a:p>
            <a:pPr lvl="1">
              <a:lnSpc>
                <a:spcPct val="100000"/>
              </a:lnSpc>
            </a:pPr>
            <a:r>
              <a:rPr lang="en-US" dirty="0"/>
              <a:t>First meeting July 8</a:t>
            </a:r>
            <a:endParaRPr lang="en-US" dirty="0">
              <a:cs typeface="Calibri" panose="020F0502020204030204"/>
            </a:endParaRPr>
          </a:p>
          <a:p>
            <a:pPr marL="287020" lvl="1" indent="0">
              <a:lnSpc>
                <a:spcPct val="170000"/>
              </a:lnSpc>
              <a:buNone/>
              <a:tabLst>
                <a:tab pos="287338" algn="l"/>
              </a:tabLst>
            </a:pPr>
            <a:r>
              <a:rPr lang="en-US" dirty="0"/>
              <a:t>4) </a:t>
            </a:r>
            <a:r>
              <a:rPr lang="en-US" dirty="0">
                <a:sym typeface="Wingdings" panose="05000000000000000000" pitchFamily="2" charset="2"/>
              </a:rPr>
              <a:t> </a:t>
            </a:r>
            <a:r>
              <a:rPr lang="en-US" dirty="0"/>
              <a:t>Conceptual Model for Fire Data: </a:t>
            </a:r>
            <a:endParaRPr lang="en-US" dirty="0">
              <a:cs typeface="Calibri" panose="020F0502020204030204"/>
            </a:endParaRPr>
          </a:p>
          <a:p>
            <a:pPr marL="629920" lvl="1" indent="-168275">
              <a:lnSpc>
                <a:spcPct val="100000"/>
              </a:lnSpc>
              <a:tabLst>
                <a:tab pos="287338" algn="l"/>
              </a:tabLst>
            </a:pPr>
            <a:r>
              <a:rPr lang="en-US" dirty="0"/>
              <a:t>Working on funding applications</a:t>
            </a:r>
            <a:endParaRPr lang="en-US" dirty="0">
              <a:cs typeface="Calibri" panose="020F0502020204030204"/>
            </a:endParaRPr>
          </a:p>
          <a:p>
            <a:pPr marL="629920" lvl="1" indent="-168275">
              <a:lnSpc>
                <a:spcPct val="100000"/>
              </a:lnSpc>
              <a:tabLst>
                <a:tab pos="287338" algn="l"/>
              </a:tabLst>
            </a:pPr>
            <a:r>
              <a:rPr lang="en-US" dirty="0">
                <a:cs typeface="Calibri" panose="020F0502020204030204"/>
              </a:rPr>
              <a:t>Planning stakeholder workshops - delayed until October</a:t>
            </a:r>
          </a:p>
          <a:p>
            <a:pPr marL="287020" lvl="1" indent="0">
              <a:lnSpc>
                <a:spcPct val="170000"/>
              </a:lnSpc>
              <a:buNone/>
              <a:tabLst>
                <a:tab pos="287338" algn="l"/>
              </a:tabLst>
            </a:pPr>
            <a:r>
              <a:rPr lang="en-US" dirty="0"/>
              <a:t>5) </a:t>
            </a:r>
            <a:r>
              <a:rPr lang="en-US" dirty="0">
                <a:sym typeface="Wingdings" panose="05000000000000000000" pitchFamily="2" charset="2"/>
              </a:rPr>
              <a:t> Wildland/Rx Fire Nexus Team: Set to simmer until RH SIPs are done.</a:t>
            </a:r>
            <a:endParaRPr lang="en-US" dirty="0">
              <a:cs typeface="Calibri"/>
            </a:endParaRPr>
          </a:p>
          <a:p>
            <a:pPr marL="287020" lvl="1" indent="0">
              <a:lnSpc>
                <a:spcPct val="170000"/>
              </a:lnSpc>
              <a:buNone/>
              <a:tabLst>
                <a:tab pos="287338" algn="l"/>
              </a:tabLst>
            </a:pPr>
            <a:r>
              <a:rPr lang="en-US" dirty="0">
                <a:sym typeface="Wingdings" panose="05000000000000000000" pitchFamily="2" charset="2"/>
              </a:rPr>
              <a:t>5)  On June 28 call, </a:t>
            </a:r>
            <a:r>
              <a:rPr lang="en-US" dirty="0"/>
              <a:t>ID presented on their efforts towards interagency coordination, communication, and stakeholder engagement. </a:t>
            </a:r>
            <a:endParaRPr lang="en-US" dirty="0">
              <a:cs typeface="Calibri" panose="020F0502020204030204"/>
            </a:endParaRPr>
          </a:p>
          <a:p>
            <a:pPr marL="457200" lvl="1" indent="0">
              <a:lnSpc>
                <a:spcPct val="170000"/>
              </a:lnSpc>
              <a:buNone/>
            </a:pPr>
            <a:r>
              <a:rPr lang="en-US" dirty="0"/>
              <a:t>Next call – Monday July 26</a:t>
            </a:r>
            <a:endParaRPr lang="en-US" dirty="0">
              <a:cs typeface="Calibri"/>
            </a:endParaRPr>
          </a:p>
        </p:txBody>
      </p:sp>
      <p:pic>
        <p:nvPicPr>
          <p:cNvPr id="7" name="Picture 6"/>
          <p:cNvPicPr>
            <a:picLocks noChangeAspect="1"/>
          </p:cNvPicPr>
          <p:nvPr/>
        </p:nvPicPr>
        <p:blipFill>
          <a:blip r:embed="rId2"/>
          <a:stretch>
            <a:fillRect/>
          </a:stretch>
        </p:blipFill>
        <p:spPr>
          <a:xfrm>
            <a:off x="770190" y="1825625"/>
            <a:ext cx="4572000" cy="3508075"/>
          </a:xfrm>
          <a:prstGeom prst="rect">
            <a:avLst/>
          </a:prstGeom>
        </p:spPr>
      </p:pic>
    </p:spTree>
    <p:extLst>
      <p:ext uri="{BB962C8B-B14F-4D97-AF65-F5344CB8AC3E}">
        <p14:creationId xmlns:p14="http://schemas.microsoft.com/office/powerpoint/2010/main" val="662761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WESTAR/WRAP Progress Update</a:t>
            </a:r>
            <a:br>
              <a:rPr lang="en-US" dirty="0"/>
            </a:br>
            <a:r>
              <a:rPr lang="en-US" sz="2400" dirty="0"/>
              <a:t>12/1/2020 Board Approved Work Topics</a:t>
            </a:r>
          </a:p>
        </p:txBody>
      </p:sp>
      <p:sp>
        <p:nvSpPr>
          <p:cNvPr id="4" name="Content Placeholder 3"/>
          <p:cNvSpPr>
            <a:spLocks noGrp="1"/>
          </p:cNvSpPr>
          <p:nvPr>
            <p:ph sz="half" idx="2"/>
          </p:nvPr>
        </p:nvSpPr>
        <p:spPr>
          <a:xfrm>
            <a:off x="4837471" y="1717727"/>
            <a:ext cx="7216877" cy="4941169"/>
          </a:xfrm>
        </p:spPr>
        <p:txBody>
          <a:bodyPr>
            <a:normAutofit fontScale="92500"/>
          </a:bodyPr>
          <a:lstStyle/>
          <a:p>
            <a:r>
              <a:rPr lang="en-US" sz="1600" b="1" dirty="0"/>
              <a:t>June 2021</a:t>
            </a:r>
          </a:p>
          <a:p>
            <a:pPr lvl="1"/>
            <a:r>
              <a:rPr lang="en-US" sz="1600" dirty="0"/>
              <a:t>#12-13 – to be combined under 2 new project funding proposals to NASA</a:t>
            </a:r>
          </a:p>
          <a:p>
            <a:pPr lvl="1"/>
            <a:r>
              <a:rPr lang="en-US" sz="1600" u="sng" dirty="0">
                <a:hlinkClick r:id="rId2"/>
              </a:rPr>
              <a:t>NNH21ZDA001N-HAQ:A.37 Earth Science Applications: Health and Air Quality</a:t>
            </a:r>
            <a:endParaRPr lang="en-US" sz="1200" dirty="0">
              <a:solidFill>
                <a:srgbClr val="FF0000"/>
              </a:solidFill>
            </a:endParaRPr>
          </a:p>
          <a:p>
            <a:pPr lvl="2"/>
            <a:r>
              <a:rPr lang="en-US" sz="1500" dirty="0"/>
              <a:t>Proposals submitted today</a:t>
            </a:r>
          </a:p>
          <a:p>
            <a:pPr lvl="2"/>
            <a:r>
              <a:rPr lang="en-US" sz="1500" dirty="0"/>
              <a:t>Funding up to $250-$300k/year for 3 years</a:t>
            </a:r>
          </a:p>
          <a:p>
            <a:pPr lvl="2"/>
            <a:r>
              <a:rPr lang="en-US" sz="1500" b="1" i="1" dirty="0"/>
              <a:t>Wildland Fire Emissions Data Warehouse (WFEDW)</a:t>
            </a:r>
          </a:p>
          <a:p>
            <a:pPr lvl="3"/>
            <a:r>
              <a:rPr lang="en-US" sz="1300" dirty="0"/>
              <a:t>To build / implement FSWG Conceptual Model for Fire Data</a:t>
            </a:r>
          </a:p>
          <a:p>
            <a:pPr lvl="3"/>
            <a:r>
              <a:rPr lang="en-US" sz="1300" dirty="0"/>
              <a:t>WESTAR-WRAP managed, work by Air Sciences (science data design), Michigan Tech Research Institute (emissions tools), and CSU-CIRA (warehouse)</a:t>
            </a:r>
          </a:p>
          <a:p>
            <a:pPr lvl="3"/>
            <a:r>
              <a:rPr lang="en-US" sz="1300" dirty="0"/>
              <a:t>Workshop in Oct. while NASA decides on funding</a:t>
            </a:r>
          </a:p>
          <a:p>
            <a:pPr lvl="2"/>
            <a:r>
              <a:rPr lang="en-US" sz="1500" b="1" i="1" dirty="0"/>
              <a:t>Organizing Remote Sensing Science Data for a Purpose: Decision Support Systems for Air Quality Management Applications</a:t>
            </a:r>
          </a:p>
          <a:p>
            <a:pPr lvl="3"/>
            <a:r>
              <a:rPr lang="en-US" sz="1300" dirty="0"/>
              <a:t>Address gaps between Earth Science data and routine evaluation and application by air quality management agencies for regulatory analysis and decision-making activities</a:t>
            </a:r>
          </a:p>
          <a:p>
            <a:pPr lvl="3"/>
            <a:r>
              <a:rPr lang="en-US" sz="1300" dirty="0"/>
              <a:t>Co-managed by University of Alabama in Huntsville and WESTAR-WRAP, leveraging inputs from experts at air agencies in the West and WESTAR-WRAP Work groups</a:t>
            </a:r>
          </a:p>
          <a:p>
            <a:pPr lvl="1"/>
            <a:r>
              <a:rPr lang="en-US" sz="1700" dirty="0"/>
              <a:t>#14 – no change, awaiting policy / implementation strategies from Biden EPA</a:t>
            </a:r>
          </a:p>
          <a:p>
            <a:pPr lvl="1"/>
            <a:r>
              <a:rPr lang="en-US" sz="1700" dirty="0"/>
              <a:t>#16 – plan is to have Tom and Jay Baker help states with questions in SIP submittal and EPA review process, no plans for other contracted support</a:t>
            </a:r>
          </a:p>
          <a:p>
            <a:pPr lvl="2"/>
            <a:r>
              <a:rPr lang="en-US" sz="1500" dirty="0"/>
              <a:t>WESTAR-WRAP will maintain operating agreement with CSU-CIRA for TSS / IWDW</a:t>
            </a:r>
          </a:p>
        </p:txBody>
      </p:sp>
      <p:grpSp>
        <p:nvGrpSpPr>
          <p:cNvPr id="6" name="Group 5"/>
          <p:cNvGrpSpPr/>
          <p:nvPr/>
        </p:nvGrpSpPr>
        <p:grpSpPr>
          <a:xfrm>
            <a:off x="396563" y="1717727"/>
            <a:ext cx="4572001" cy="4803774"/>
            <a:chOff x="770189" y="1825625"/>
            <a:chExt cx="4572001" cy="4803774"/>
          </a:xfrm>
        </p:grpSpPr>
        <p:grpSp>
          <p:nvGrpSpPr>
            <p:cNvPr id="5" name="Group 4"/>
            <p:cNvGrpSpPr/>
            <p:nvPr/>
          </p:nvGrpSpPr>
          <p:grpSpPr>
            <a:xfrm>
              <a:off x="770189" y="1825625"/>
              <a:ext cx="4572001" cy="4451741"/>
              <a:chOff x="770189" y="1825625"/>
              <a:chExt cx="4572001" cy="4451741"/>
            </a:xfrm>
          </p:grpSpPr>
          <p:pic>
            <p:nvPicPr>
              <p:cNvPr id="7" name="Picture 6"/>
              <p:cNvPicPr>
                <a:picLocks noChangeAspect="1"/>
              </p:cNvPicPr>
              <p:nvPr/>
            </p:nvPicPr>
            <p:blipFill rotWithShape="1">
              <a:blip r:embed="rId3"/>
              <a:srcRect b="87659"/>
              <a:stretch/>
            </p:blipFill>
            <p:spPr>
              <a:xfrm>
                <a:off x="770190" y="1825625"/>
                <a:ext cx="4572000" cy="432943"/>
              </a:xfrm>
              <a:prstGeom prst="rect">
                <a:avLst/>
              </a:prstGeom>
            </p:spPr>
          </p:pic>
          <p:pic>
            <p:nvPicPr>
              <p:cNvPr id="3" name="Picture 2"/>
              <p:cNvPicPr>
                <a:picLocks noChangeAspect="1"/>
              </p:cNvPicPr>
              <p:nvPr/>
            </p:nvPicPr>
            <p:blipFill>
              <a:blip r:embed="rId4"/>
              <a:stretch>
                <a:fillRect/>
              </a:stretch>
            </p:blipFill>
            <p:spPr>
              <a:xfrm>
                <a:off x="770189" y="2249424"/>
                <a:ext cx="4572000" cy="4027942"/>
              </a:xfrm>
              <a:prstGeom prst="rect">
                <a:avLst/>
              </a:prstGeom>
            </p:spPr>
          </p:pic>
        </p:grpSp>
        <p:pic>
          <p:nvPicPr>
            <p:cNvPr id="10" name="Picture 9"/>
            <p:cNvPicPr>
              <a:picLocks noChangeAspect="1"/>
            </p:cNvPicPr>
            <p:nvPr/>
          </p:nvPicPr>
          <p:blipFill rotWithShape="1">
            <a:blip r:embed="rId5"/>
            <a:srcRect l="1000" t="43925" r="482" b="34561"/>
            <a:stretch/>
          </p:blipFill>
          <p:spPr>
            <a:xfrm>
              <a:off x="804057" y="6263639"/>
              <a:ext cx="4504267" cy="365760"/>
            </a:xfrm>
            <a:prstGeom prst="rect">
              <a:avLst/>
            </a:prstGeom>
            <a:ln w="12700" cap="sq">
              <a:solidFill>
                <a:schemeClr val="bg1">
                  <a:lumMod val="50000"/>
                </a:schemeClr>
              </a:solidFill>
              <a:prstDash val="solid"/>
              <a:miter lim="800000"/>
            </a:ln>
            <a:effectLst>
              <a:outerShdw blurRad="50800" dist="38100" dir="2700000" algn="tl" rotWithShape="0">
                <a:srgbClr val="000000">
                  <a:alpha val="43000"/>
                </a:srgbClr>
              </a:outerShdw>
            </a:effectLst>
          </p:spPr>
        </p:pic>
      </p:grpSp>
    </p:spTree>
    <p:extLst>
      <p:ext uri="{BB962C8B-B14F-4D97-AF65-F5344CB8AC3E}">
        <p14:creationId xmlns:p14="http://schemas.microsoft.com/office/powerpoint/2010/main" val="4201314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Coverage xmlns="http://schemas.microsoft.com/sharepoint/v3/fields" xsi:nil="true"/>
    <Record xmlns="4ffa91fb-a0ff-4ac5-b2db-65c790d184a4">Shared</Record>
    <EPA_x0020_Office xmlns="4ffa91fb-a0ff-4ac5-b2db-65c790d184a4" xsi:nil="true"/>
    <Document_x0020_Creation_x0020_Date xmlns="4ffa91fb-a0ff-4ac5-b2db-65c790d184a4">2021-05-24T13:23:30+00:00</Document_x0020_Creation_x0020_Date>
    <EPA_x0020_Related_x0020_Documents xmlns="4ffa91fb-a0ff-4ac5-b2db-65c790d184a4" xsi:nil="true"/>
    <j747ac98061d40f0aa7bd47e1db5675d xmlns="4ffa91fb-a0ff-4ac5-b2db-65c790d184a4">
      <Terms xmlns="http://schemas.microsoft.com/office/infopath/2007/PartnerControls"/>
    </j747ac98061d40f0aa7bd47e1db5675d>
    <CategoryDescription xmlns="http://schemas.microsoft.com/sharepoint.v3" xsi:nil="true"/>
    <_Source xmlns="http://schemas.microsoft.com/sharepoint/v3/fields" xsi:nil="true"/>
    <EPA_x0020_Contributor xmlns="4ffa91fb-a0ff-4ac5-b2db-65c790d184a4">
      <UserInfo>
        <DisplayName/>
        <AccountId xsi:nil="true"/>
        <AccountType/>
      </UserInfo>
    </EPA_x0020_Contributor>
    <TaxCatchAll xmlns="4ffa91fb-a0ff-4ac5-b2db-65c790d184a4"/>
    <TaxKeywordTaxHTField xmlns="4ffa91fb-a0ff-4ac5-b2db-65c790d184a4">
      <Terms xmlns="http://schemas.microsoft.com/office/infopath/2007/PartnerControls"/>
    </TaxKeywordTaxHTField>
    <Rights xmlns="4ffa91fb-a0ff-4ac5-b2db-65c790d184a4" xsi:nil="true"/>
    <External_x0020_Contributor xmlns="4ffa91fb-a0ff-4ac5-b2db-65c790d184a4" xsi:nil="true"/>
    <Identifier xmlns="4ffa91fb-a0ff-4ac5-b2db-65c790d184a4" xsi:nil="true"/>
    <Creator xmlns="4ffa91fb-a0ff-4ac5-b2db-65c790d184a4">
      <UserInfo>
        <DisplayName/>
        <AccountId xsi:nil="true"/>
        <AccountType/>
      </UserInfo>
    </Creator>
    <Language xmlns="http://schemas.microsoft.com/sharepoint/v3">English</Languag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370873F4A6864281810ED0D25BB891" ma:contentTypeVersion="4" ma:contentTypeDescription="Create a new document." ma:contentTypeScope="" ma:versionID="2324febe8d2d6a285d9c1b9bb2ddd42b">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ccc0c197-4397-43c3-ba51-6ce8aa2fe29d" targetNamespace="http://schemas.microsoft.com/office/2006/metadata/properties" ma:root="true" ma:fieldsID="721b8db7c5f7d5b530b26925f1ece6a5" ns1:_="" ns2:_="" ns3:_="" ns4:_="" ns5:_="">
    <xsd:import namespace="http://schemas.microsoft.com/sharepoint/v3"/>
    <xsd:import namespace="4ffa91fb-a0ff-4ac5-b2db-65c790d184a4"/>
    <xsd:import namespace="http://schemas.microsoft.com/sharepoint.v3"/>
    <xsd:import namespace="http://schemas.microsoft.com/sharepoint/v3/fields"/>
    <xsd:import namespace="ccc0c197-4397-43c3-ba51-6ce8aa2fe29d"/>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21b00079-62b1-4a25-85c8-b0bf932982ef}" ma:internalName="TaxCatchAllLabel" ma:readOnly="true" ma:showField="CatchAllDataLabel" ma:web="7cf0a292-d670-4579-ac13-bf573d13e614">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21b00079-62b1-4a25-85c8-b0bf932982ef}" ma:internalName="TaxCatchAll" ma:showField="CatchAllData" ma:web="7cf0a292-d670-4579-ac13-bf573d13e61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0c197-4397-43c3-ba51-6ce8aa2fe29d"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haredContentType xmlns="Microsoft.SharePoint.Taxonomy.ContentTypeSync" SourceId="29f62856-1543-49d4-a736-4569d363f533" ContentTypeId="0x0101"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7EF8D3-4395-45C7-AFC9-989A05872A2E}">
  <ds:schemaRefs>
    <ds:schemaRef ds:uri="http://purl.org/dc/elements/1.1/"/>
    <ds:schemaRef ds:uri="http://schemas.microsoft.com/office/2006/metadata/properties"/>
    <ds:schemaRef ds:uri="http://schemas.microsoft.com/sharepoint/v3/fields"/>
    <ds:schemaRef ds:uri="http://schemas.openxmlformats.org/package/2006/metadata/core-properties"/>
    <ds:schemaRef ds:uri="http://schemas.microsoft.com/sharepoint/v3"/>
    <ds:schemaRef ds:uri="http://purl.org/dc/terms/"/>
    <ds:schemaRef ds:uri="http://schemas.microsoft.com/office/infopath/2007/PartnerControls"/>
    <ds:schemaRef ds:uri="http://schemas.microsoft.com/office/2006/documentManagement/types"/>
    <ds:schemaRef ds:uri="http://purl.org/dc/dcmitype/"/>
    <ds:schemaRef ds:uri="http://schemas.microsoft.com/sharepoint.v3"/>
    <ds:schemaRef ds:uri="ccc0c197-4397-43c3-ba51-6ce8aa2fe29d"/>
    <ds:schemaRef ds:uri="4ffa91fb-a0ff-4ac5-b2db-65c790d184a4"/>
    <ds:schemaRef ds:uri="http://www.w3.org/XML/1998/namespace"/>
  </ds:schemaRefs>
</ds:datastoreItem>
</file>

<file path=customXml/itemProps2.xml><?xml version="1.0" encoding="utf-8"?>
<ds:datastoreItem xmlns:ds="http://schemas.openxmlformats.org/officeDocument/2006/customXml" ds:itemID="{8943A610-B976-45C0-916F-5BC2AD4AFD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ccc0c197-4397-43c3-ba51-6ce8aa2fe2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381B72-306A-45C7-B47C-2D683C3B1A14}">
  <ds:schemaRefs>
    <ds:schemaRef ds:uri="Microsoft.SharePoint.Taxonomy.ContentTypeSync"/>
  </ds:schemaRefs>
</ds:datastoreItem>
</file>

<file path=customXml/itemProps4.xml><?xml version="1.0" encoding="utf-8"?>
<ds:datastoreItem xmlns:ds="http://schemas.openxmlformats.org/officeDocument/2006/customXml" ds:itemID="{26DE41A6-899F-4EDE-A7B2-3B1080525E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2903</TotalTime>
  <Words>560</Words>
  <Application>Microsoft Office PowerPoint</Application>
  <PresentationFormat>Widescreen</PresentationFormat>
  <Paragraphs>47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June 30, 2021 Work Group Update</vt:lpstr>
      <vt:lpstr>Oil &amp; Gas Work Group Progress Update 12/1/2020 Board Approved Work Topics</vt:lpstr>
      <vt:lpstr>Fire &amp; Smoke Work Group Progress Update 12/1/2020 Board Approved Work Topics</vt:lpstr>
      <vt:lpstr>WESTAR/WRAP Progress Update 12/1/2020 Board Approved Work Topics</vt:lpstr>
    </vt:vector>
  </TitlesOfParts>
  <Company>Nevada Division of Environmental Protection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Update on 2018-2019 WRAP Workplan</dc:title>
  <dc:creator>Frank Forsgren</dc:creator>
  <cp:lastModifiedBy>Tom Moore</cp:lastModifiedBy>
  <cp:revision>63</cp:revision>
  <cp:lastPrinted>2019-01-16T15:47:08Z</cp:lastPrinted>
  <dcterms:created xsi:type="dcterms:W3CDTF">2018-06-28T00:25:46Z</dcterms:created>
  <dcterms:modified xsi:type="dcterms:W3CDTF">2021-06-30T17:00:11Z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ontentTypeId">
    <vt:lpwstr>0x010100E3370873F4A6864281810ED0D25BB891</vt:lpwstr>
  </property>
</Properties>
</file>